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96" r:id="rId5"/>
    <p:sldId id="297" r:id="rId6"/>
    <p:sldId id="298" r:id="rId7"/>
    <p:sldId id="261" r:id="rId8"/>
    <p:sldId id="265" r:id="rId9"/>
    <p:sldId id="262" r:id="rId10"/>
    <p:sldId id="279" r:id="rId11"/>
    <p:sldId id="301" r:id="rId12"/>
    <p:sldId id="303" r:id="rId13"/>
    <p:sldId id="305" r:id="rId14"/>
    <p:sldId id="280" r:id="rId15"/>
    <p:sldId id="304" r:id="rId16"/>
    <p:sldId id="307" r:id="rId17"/>
    <p:sldId id="308" r:id="rId18"/>
    <p:sldId id="299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2774F6-8970-49D3-9057-F5C23B8726F9}">
          <p14:sldIdLst>
            <p14:sldId id="296"/>
            <p14:sldId id="297"/>
            <p14:sldId id="298"/>
            <p14:sldId id="261"/>
            <p14:sldId id="265"/>
            <p14:sldId id="262"/>
            <p14:sldId id="279"/>
            <p14:sldId id="301"/>
            <p14:sldId id="303"/>
            <p14:sldId id="305"/>
            <p14:sldId id="280"/>
            <p14:sldId id="304"/>
            <p14:sldId id="307"/>
            <p14:sldId id="308"/>
            <p14:sldId id="299"/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D51"/>
    <a:srgbClr val="2C567A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4" autoAdjust="0"/>
    <p:restoredTop sz="87887" autoAdjust="0"/>
  </p:normalViewPr>
  <p:slideViewPr>
    <p:cSldViewPr snapToGrid="0" showGuides="1">
      <p:cViewPr varScale="1">
        <p:scale>
          <a:sx n="80" d="100"/>
          <a:sy n="80" d="100"/>
        </p:scale>
        <p:origin x="8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0.svg>
</file>

<file path=ppt/media/image11.jpg>
</file>

<file path=ppt/media/image12.png>
</file>

<file path=ppt/media/image13.png>
</file>

<file path=ppt/media/image136.svg>
</file>

<file path=ppt/media/image14.png>
</file>

<file path=ppt/media/image15.jpg>
</file>

<file path=ppt/media/image154.svg>
</file>

<file path=ppt/media/image16.png>
</file>

<file path=ppt/media/image2.png>
</file>

<file path=ppt/media/image3.png>
</file>

<file path=ppt/media/image35.svg>
</file>

<file path=ppt/media/image4.png>
</file>

<file path=ppt/media/image5.jpg>
</file>

<file path=ppt/media/image52.svg>
</file>

<file path=ppt/media/image6.png>
</file>

<file path=ppt/media/image7.jpg>
</file>

<file path=ppt/media/image73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12/24/2024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202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2427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8831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52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7" Type="http://schemas.openxmlformats.org/officeDocument/2006/relationships/image" Target="../media/image7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2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3.sv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svg"/><Relationship Id="rId7" Type="http://schemas.openxmlformats.org/officeDocument/2006/relationships/image" Target="../media/image73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6.sv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svg"/><Relationship Id="rId7" Type="http://schemas.openxmlformats.org/officeDocument/2006/relationships/image" Target="../media/image52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54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3970-B13A-F96D-A4B1-3A1EE74841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20237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>
            <a:noAutofit/>
          </a:bodyPr>
          <a:lstStyle>
            <a:lvl1pPr algn="ctr">
              <a:defRPr sz="6600" b="1" i="0" cap="none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758183"/>
            <a:ext cx="10954512" cy="1307592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207008" y="2523744"/>
            <a:ext cx="9720072" cy="325526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8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A51A8B-A15C-2A94-1E48-F9615101DF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991" t="11245" r="3785" b="1531"/>
          <a:stretch/>
        </p:blipFill>
        <p:spPr>
          <a:xfrm>
            <a:off x="0" y="2917"/>
            <a:ext cx="12197192" cy="6855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600200"/>
            <a:ext cx="10991088" cy="3657600"/>
          </a:xfrm>
        </p:spPr>
        <p:txBody>
          <a:bodyPr anchor="ctr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49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4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5697808D-10E0-D8A5-5D07-E176EBB8F2BB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0234D012-F86E-04CE-78C8-2C5A66130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1004" r="-148"/>
          <a:stretch/>
        </p:blipFill>
        <p:spPr>
          <a:xfrm rot="5400000">
            <a:off x="6378170" y="40082"/>
            <a:ext cx="1579705" cy="1600089"/>
          </a:xfrm>
          <a:prstGeom prst="rect">
            <a:avLst/>
          </a:prstGeom>
        </p:spPr>
      </p:pic>
      <p:pic>
        <p:nvPicPr>
          <p:cNvPr id="15" name="Picture 7">
            <a:extLst>
              <a:ext uri="{FF2B5EF4-FFF2-40B4-BE49-F238E27FC236}">
                <a16:creationId xmlns:a16="http://schemas.microsoft.com/office/drawing/2014/main" id="{0BC42061-F838-920E-632E-10EDE7E55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239" r="25335" b="-1"/>
          <a:stretch/>
        </p:blipFill>
        <p:spPr>
          <a:xfrm rot="16200000">
            <a:off x="6298833" y="-161472"/>
            <a:ext cx="752715" cy="107565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8BEE67F-530E-E41D-FD19-2615180DC3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15931"/>
          <a:stretch/>
        </p:blipFill>
        <p:spPr>
          <a:xfrm>
            <a:off x="10439102" y="4145165"/>
            <a:ext cx="1780703" cy="216431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82CFCA46-5F5A-867F-B19C-4F9ED5BA1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r="46794"/>
          <a:stretch/>
        </p:blipFill>
        <p:spPr>
          <a:xfrm rot="10800000">
            <a:off x="-27806" y="2452933"/>
            <a:ext cx="1370742" cy="2632414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1E8F80C-ACB2-552E-4433-1A8A2708F1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1" b="-9728"/>
          <a:stretch/>
        </p:blipFill>
        <p:spPr>
          <a:xfrm rot="18286209">
            <a:off x="887827" y="4958926"/>
            <a:ext cx="910220" cy="1020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93608" y="2441447"/>
            <a:ext cx="3063240" cy="3575303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50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CFCA6-7ECE-9BFB-9389-6DB74C8628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1" r="21"/>
          <a:stretch/>
        </p:blipFill>
        <p:spPr>
          <a:xfrm>
            <a:off x="-5192" y="-1"/>
            <a:ext cx="1219719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83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</p:spPr>
        <p:txBody>
          <a:bodyPr/>
          <a:lstStyle>
            <a:lvl1pPr>
              <a:defRPr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1965960"/>
            <a:ext cx="4050792" cy="2953512"/>
          </a:xfrm>
        </p:spPr>
        <p:txBody>
          <a:bodyPr anchor="ctr" anchorCtr="0"/>
          <a:lstStyle>
            <a:lvl1pPr>
              <a:defRPr cap="all" baseline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906EB944-76A9-6F98-104E-59CD34F5CF9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898C8E3F-6992-0D8A-CCA1-3DD2C147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4756"/>
          <a:stretch/>
        </p:blipFill>
        <p:spPr>
          <a:xfrm>
            <a:off x="8853067" y="1"/>
            <a:ext cx="1875091" cy="1605320"/>
          </a:xfrm>
          <a:prstGeom prst="rect">
            <a:avLst/>
          </a:prstGeom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4417AC45-4CB7-72E8-3723-B1A3D81FB6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13775" y="5533690"/>
            <a:ext cx="493392" cy="495528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AE5941EF-B160-313A-DA99-73C86EDC4C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r="46794"/>
          <a:stretch/>
        </p:blipFill>
        <p:spPr>
          <a:xfrm>
            <a:off x="10316909" y="2723673"/>
            <a:ext cx="1875091" cy="360098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EEC16221-5852-F1A3-24D1-8EF5E9071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41791"/>
          <a:stretch/>
        </p:blipFill>
        <p:spPr>
          <a:xfrm>
            <a:off x="3497179" y="6324654"/>
            <a:ext cx="910220" cy="541368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5D8B34C3-E35E-0B4E-1F8E-59C449A3C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31904"/>
          <a:stretch/>
        </p:blipFill>
        <p:spPr>
          <a:xfrm>
            <a:off x="1601212" y="0"/>
            <a:ext cx="1032928" cy="7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85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1FEFCE-5DDA-D353-F1BF-36752F5F0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917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723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B6718ABD-4EA5-E3C5-0225-F6671DCA53AD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721A955-CA2D-A65D-6E60-DAAAA4ACF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31050"/>
          <a:stretch/>
        </p:blipFill>
        <p:spPr>
          <a:xfrm>
            <a:off x="0" y="2887579"/>
            <a:ext cx="2432421" cy="360466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70155A-604C-AD00-BE69-4505C75CE0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t="15874" b="-1"/>
          <a:stretch/>
        </p:blipFill>
        <p:spPr>
          <a:xfrm rot="5400000">
            <a:off x="11281284" y="2493882"/>
            <a:ext cx="1032928" cy="88789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74D1084-EF5E-D016-13E0-1840BDFFD0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b="-880"/>
          <a:stretch/>
        </p:blipFill>
        <p:spPr>
          <a:xfrm>
            <a:off x="9897978" y="5987153"/>
            <a:ext cx="490012" cy="505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3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B9A11-4222-BB4A-66D3-D37C79AC5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21" b="21"/>
          <a:stretch/>
        </p:blipFill>
        <p:spPr>
          <a:xfrm>
            <a:off x="-2595" y="1459"/>
            <a:ext cx="12197191" cy="6855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27432"/>
            <a:ext cx="7004304" cy="3566160"/>
          </a:xfrm>
        </p:spPr>
        <p:txBody>
          <a:bodyPr anchor="b">
            <a:noAutofit/>
          </a:bodyPr>
          <a:lstStyle>
            <a:lvl1pPr algn="ctr">
              <a:defRPr sz="60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767328"/>
            <a:ext cx="7004303" cy="1161288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9623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21594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72C86F9-080E-93F7-C7B1-F5BEAD84E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5064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432304"/>
            <a:ext cx="3108960" cy="3412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36592" y="1920240"/>
            <a:ext cx="6620256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FF98F94-8801-13BE-8EB4-01921AC196C8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BF5718-9534-FD92-79D7-ECC66603E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62387"/>
          <a:stretch/>
        </p:blipFill>
        <p:spPr>
          <a:xfrm rot="5400000">
            <a:off x="1778676" y="5204330"/>
            <a:ext cx="907513" cy="24653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FF40650-9AD0-96F8-F702-185D1729AF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3558" y="5429608"/>
            <a:ext cx="406214" cy="41506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3AC8518-2F0B-6FC0-0C0E-6CE9D00EAC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-4860" b="-1"/>
          <a:stretch/>
        </p:blipFill>
        <p:spPr>
          <a:xfrm>
            <a:off x="10214191" y="365126"/>
            <a:ext cx="1032928" cy="11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36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3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B4AF60-AC65-3E7A-4A5D-EBF1A7030D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063" b="3063"/>
          <a:stretch/>
        </p:blipFill>
        <p:spPr>
          <a:xfrm>
            <a:off x="1" y="2917"/>
            <a:ext cx="12197189" cy="6855082"/>
          </a:xfrm>
          <a:prstGeom prst="rect">
            <a:avLst/>
          </a:prstGeom>
        </p:spPr>
      </p:pic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95671103-2960-81E2-9A76-0E7FDE6B3E55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276856"/>
            <a:ext cx="6327648" cy="3090672"/>
          </a:xfrm>
        </p:spPr>
        <p:txBody>
          <a:bodyPr anchor="ctr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6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4">
            <a:extLst>
              <a:ext uri="{FF2B5EF4-FFF2-40B4-BE49-F238E27FC236}">
                <a16:creationId xmlns:a16="http://schemas.microsoft.com/office/drawing/2014/main" id="{86060D16-E6F6-EA0E-E58E-526234AB6564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E0958AA-6F1A-C4A2-FB66-1A6F7F8834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>
            <a:off x="569419" y="4426479"/>
            <a:ext cx="1472805" cy="159661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DEADFA2-398E-9388-8295-063D31FB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-6095" b="-1"/>
          <a:stretch/>
        </p:blipFill>
        <p:spPr>
          <a:xfrm rot="3765410" flipV="1">
            <a:off x="1448505" y="4094575"/>
            <a:ext cx="862484" cy="934988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09A7588-8EFD-A0C5-4235-45B7D657E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b="35453"/>
          <a:stretch/>
        </p:blipFill>
        <p:spPr>
          <a:xfrm>
            <a:off x="9469547" y="5719093"/>
            <a:ext cx="1756858" cy="113890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F04D7D6-513C-D18A-AF21-D10F0E5D3B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l="-1" r="-750"/>
          <a:stretch/>
        </p:blipFill>
        <p:spPr>
          <a:xfrm>
            <a:off x="8844546" y="50582"/>
            <a:ext cx="1307037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1DCC4A1-0DB3-3480-3A1A-78FC85FE7E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671816" y="2441448"/>
            <a:ext cx="3602736" cy="3575304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1B32A35F-9C9A-7C7D-DE93-B55FFF07D66E}"/>
              </a:ext>
            </a:extLst>
          </p:cNvPr>
          <p:cNvSpPr/>
          <p:nvPr userDrawn="1"/>
        </p:nvSpPr>
        <p:spPr>
          <a:xfrm>
            <a:off x="256674" y="256674"/>
            <a:ext cx="11678651" cy="6352673"/>
          </a:xfrm>
          <a:prstGeom prst="roundRect">
            <a:avLst>
              <a:gd name="adj" fmla="val 4303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8299DF-E702-8750-30F5-798D7C96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</p:spPr>
        <p:txBody>
          <a:bodyPr anchor="b"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CE72F6-1D9D-E61E-F1EE-2861FDF76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0432" y="2459736"/>
            <a:ext cx="2843784" cy="309067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EFAE94C-C299-8167-1BD9-4FC98C04C63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33672" y="2523744"/>
            <a:ext cx="6693408" cy="3273552"/>
          </a:xfrm>
        </p:spPr>
        <p:txBody>
          <a:bodyPr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94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8/6/20XX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300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5912" y="6563001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accent2">
              <a:lumMod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02920"/>
            <a:ext cx="10954512" cy="3246120"/>
          </a:xfrm>
        </p:spPr>
        <p:txBody>
          <a:bodyPr anchor="b"/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Визуализатор звездной эволюции.</a:t>
            </a:r>
            <a:b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400" dirty="0">
                <a:latin typeface="Calibri" panose="020F0502020204030204" pitchFamily="34" charset="0"/>
                <a:cs typeface="Calibri" panose="020F0502020204030204" pitchFamily="34" charset="0"/>
              </a:rPr>
              <a:t>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</a:t>
            </a:r>
            <a:r>
              <a:rPr lang="ru-RU" sz="1800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ru-RU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9904" y="5550408"/>
            <a:ext cx="6016752" cy="130759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Авторы проекта: </a:t>
            </a:r>
            <a:b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Юнисов Максим и Глухов Иван, 10 класс</a:t>
            </a:r>
          </a:p>
          <a:p>
            <a:pPr algn="l"/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Руководитель проекта: </a:t>
            </a:r>
            <a:b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Гришина Арина Александровна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i="1" dirty="0">
                <a:latin typeface="Calibri" panose="020F0502020204030204" pitchFamily="34" charset="0"/>
                <a:cs typeface="Calibri" panose="020F0502020204030204" pitchFamily="34" charset="0"/>
              </a:rPr>
              <a:t>Технические характеристики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8992" y="2313432"/>
            <a:ext cx="10277856" cy="3218688"/>
          </a:xfrm>
        </p:spPr>
        <p:txBody>
          <a:bodyPr/>
          <a:lstStyle/>
          <a:p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Веб-сайт исправно работает на разных устройствах;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Любой браузер весит мало и есть почти у каждого;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Не надо скачивать ничего дополнительного для использования бота.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2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3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52662"/>
            <a:ext cx="10954512" cy="625644"/>
          </a:xfrm>
          <a:noFill/>
        </p:spPr>
        <p:txBody>
          <a:bodyPr anchor="b">
            <a:noAutofit/>
          </a:bodyPr>
          <a:lstStyle/>
          <a:p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832106"/>
            <a:ext cx="10954512" cy="130759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endParaRPr lang="ru-RU" sz="20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F21905C-1BD6-BF3F-5B8B-B9AD530170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62725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46137"/>
              </p:ext>
            </p:extLst>
          </p:nvPr>
        </p:nvGraphicFramePr>
        <p:xfrm>
          <a:off x="492332" y="1385493"/>
          <a:ext cx="11195143" cy="4621922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151163">
                  <a:extLst>
                    <a:ext uri="{9D8B030D-6E8A-4147-A177-3AD203B41FA5}">
                      <a16:colId xmlns:a16="http://schemas.microsoft.com/office/drawing/2014/main" val="507896246"/>
                    </a:ext>
                  </a:extLst>
                </a:gridCol>
                <a:gridCol w="2109053">
                  <a:extLst>
                    <a:ext uri="{9D8B030D-6E8A-4147-A177-3AD203B41FA5}">
                      <a16:colId xmlns:a16="http://schemas.microsoft.com/office/drawing/2014/main" val="2790586042"/>
                    </a:ext>
                  </a:extLst>
                </a:gridCol>
                <a:gridCol w="1908537">
                  <a:extLst>
                    <a:ext uri="{9D8B030D-6E8A-4147-A177-3AD203B41FA5}">
                      <a16:colId xmlns:a16="http://schemas.microsoft.com/office/drawing/2014/main" val="2231936007"/>
                    </a:ext>
                  </a:extLst>
                </a:gridCol>
                <a:gridCol w="2121135">
                  <a:extLst>
                    <a:ext uri="{9D8B030D-6E8A-4147-A177-3AD203B41FA5}">
                      <a16:colId xmlns:a16="http://schemas.microsoft.com/office/drawing/2014/main" val="3438853040"/>
                    </a:ext>
                  </a:extLst>
                </a:gridCol>
                <a:gridCol w="2121135">
                  <a:extLst>
                    <a:ext uri="{9D8B030D-6E8A-4147-A177-3AD203B41FA5}">
                      <a16:colId xmlns:a16="http://schemas.microsoft.com/office/drawing/2014/main" val="2781653025"/>
                    </a:ext>
                  </a:extLst>
                </a:gridCol>
                <a:gridCol w="1784120">
                  <a:extLst>
                    <a:ext uri="{9D8B030D-6E8A-4147-A177-3AD203B41FA5}">
                      <a16:colId xmlns:a16="http://schemas.microsoft.com/office/drawing/2014/main" val="4035179496"/>
                    </a:ext>
                  </a:extLst>
                </a:gridCol>
              </a:tblGrid>
              <a:tr h="1145933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Номер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264049849"/>
                  </a:ext>
                </a:extLst>
              </a:tr>
              <a:tr h="1760699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«О нас»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«О нас»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информацией о создателях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информацией о создателях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502315007"/>
                  </a:ext>
                </a:extLst>
              </a:tr>
              <a:tr h="1715290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«Контакты»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«Контакты»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контактами создателей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контактами создателей сайта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859534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480938"/>
              </p:ext>
            </p:extLst>
          </p:nvPr>
        </p:nvGraphicFramePr>
        <p:xfrm>
          <a:off x="839294" y="1558278"/>
          <a:ext cx="10733132" cy="519826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103656">
                  <a:extLst>
                    <a:ext uri="{9D8B030D-6E8A-4147-A177-3AD203B41FA5}">
                      <a16:colId xmlns:a16="http://schemas.microsoft.com/office/drawing/2014/main" val="585676444"/>
                    </a:ext>
                  </a:extLst>
                </a:gridCol>
                <a:gridCol w="2022015">
                  <a:extLst>
                    <a:ext uri="{9D8B030D-6E8A-4147-A177-3AD203B41FA5}">
                      <a16:colId xmlns:a16="http://schemas.microsoft.com/office/drawing/2014/main" val="2958551047"/>
                    </a:ext>
                  </a:extLst>
                </a:gridCol>
                <a:gridCol w="1829774">
                  <a:extLst>
                    <a:ext uri="{9D8B030D-6E8A-4147-A177-3AD203B41FA5}">
                      <a16:colId xmlns:a16="http://schemas.microsoft.com/office/drawing/2014/main" val="3302501988"/>
                    </a:ext>
                  </a:extLst>
                </a:gridCol>
                <a:gridCol w="2033598">
                  <a:extLst>
                    <a:ext uri="{9D8B030D-6E8A-4147-A177-3AD203B41FA5}">
                      <a16:colId xmlns:a16="http://schemas.microsoft.com/office/drawing/2014/main" val="3270108731"/>
                    </a:ext>
                  </a:extLst>
                </a:gridCol>
                <a:gridCol w="2033598">
                  <a:extLst>
                    <a:ext uri="{9D8B030D-6E8A-4147-A177-3AD203B41FA5}">
                      <a16:colId xmlns:a16="http://schemas.microsoft.com/office/drawing/2014/main" val="4274285188"/>
                    </a:ext>
                  </a:extLst>
                </a:gridCol>
                <a:gridCol w="1710491">
                  <a:extLst>
                    <a:ext uri="{9D8B030D-6E8A-4147-A177-3AD203B41FA5}">
                      <a16:colId xmlns:a16="http://schemas.microsoft.com/office/drawing/2014/main" val="462044400"/>
                    </a:ext>
                  </a:extLst>
                </a:gridCol>
              </a:tblGrid>
              <a:tr h="187898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3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4202678378"/>
                  </a:ext>
                </a:extLst>
              </a:tr>
              <a:tr h="187898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4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«Начать»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«Начать»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страницы с анимацией звездной эволюции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страницы с анимацией звездной эволюции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1102475683"/>
                  </a:ext>
                </a:extLst>
              </a:tr>
              <a:tr h="1246747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5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ссылки «На главную»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ссылку «На главную»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главной страницы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главной страницы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092" marR="47092" marT="0" marB="0"/>
                </a:tc>
                <a:extLst>
                  <a:ext uri="{0D108BD9-81ED-4DB2-BD59-A6C34878D82A}">
                    <a16:rowId xmlns:a16="http://schemas.microsoft.com/office/drawing/2014/main" val="562584422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035808" y="244607"/>
            <a:ext cx="63401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</a:p>
        </p:txBody>
      </p:sp>
    </p:spTree>
    <p:extLst>
      <p:ext uri="{BB962C8B-B14F-4D97-AF65-F5344CB8AC3E}">
        <p14:creationId xmlns:p14="http://schemas.microsoft.com/office/powerpoint/2010/main" val="366506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8628273"/>
              </p:ext>
            </p:extLst>
          </p:nvPr>
        </p:nvGraphicFramePr>
        <p:xfrm>
          <a:off x="1078991" y="1515980"/>
          <a:ext cx="10567576" cy="4648863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1760530">
                  <a:extLst>
                    <a:ext uri="{9D8B030D-6E8A-4147-A177-3AD203B41FA5}">
                      <a16:colId xmlns:a16="http://schemas.microsoft.com/office/drawing/2014/main" val="2436177851"/>
                    </a:ext>
                  </a:extLst>
                </a:gridCol>
                <a:gridCol w="1760530">
                  <a:extLst>
                    <a:ext uri="{9D8B030D-6E8A-4147-A177-3AD203B41FA5}">
                      <a16:colId xmlns:a16="http://schemas.microsoft.com/office/drawing/2014/main" val="3552664610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3782541403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2134328630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3469402034"/>
                    </a:ext>
                  </a:extLst>
                </a:gridCol>
                <a:gridCol w="1761629">
                  <a:extLst>
                    <a:ext uri="{9D8B030D-6E8A-4147-A177-3AD203B41FA5}">
                      <a16:colId xmlns:a16="http://schemas.microsoft.com/office/drawing/2014/main" val="2288890107"/>
                    </a:ext>
                  </a:extLst>
                </a:gridCol>
              </a:tblGrid>
              <a:tr h="832434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Номер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Назначение теста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Значения исходных данных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Ожидаемый результат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Реакция программы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Вывод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2221165526"/>
                  </a:ext>
                </a:extLst>
              </a:tr>
              <a:tr h="1664871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6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кнопки «Продолжить»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кнопку «Проверить»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открытие последующей страницы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Открытие последующей страницы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3884856042"/>
                  </a:ext>
                </a:extLst>
              </a:tr>
              <a:tr h="1942348"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7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Проверка корректности работы кнопки «Начать симуляцию»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Нажатие на кнопку «Начать симуляцию»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Ожидается запуск анимации и выведения блочного текста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Запуск анимации и выведения блочного текста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Программа работает корректно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5445" marR="45445" marT="0" marB="0"/>
                </a:tc>
                <a:extLst>
                  <a:ext uri="{0D108BD9-81ED-4DB2-BD59-A6C34878D82A}">
                    <a16:rowId xmlns:a16="http://schemas.microsoft.com/office/drawing/2014/main" val="3087567328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299579" y="475300"/>
            <a:ext cx="52110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Тестирование чат-бота</a:t>
            </a:r>
          </a:p>
        </p:txBody>
      </p:sp>
    </p:spTree>
    <p:extLst>
      <p:ext uri="{BB962C8B-B14F-4D97-AF65-F5344CB8AC3E}">
        <p14:creationId xmlns:p14="http://schemas.microsoft.com/office/powerpoint/2010/main" val="43630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078992" y="2584019"/>
            <a:ext cx="10579608" cy="2089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800"/>
              </a:spcAft>
            </a:pP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 результате тестирования сайта было </a:t>
            </a:r>
            <a:r>
              <a:rPr lang="ru-RU" sz="4000" b="1" dirty="0" err="1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выявленно</a:t>
            </a: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что веб-сайт грамотно оформлен и все ссылки и кнопки </a:t>
            </a:r>
            <a:r>
              <a:rPr lang="ru-RU" sz="4000" b="1" dirty="0" err="1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кликабельны</a:t>
            </a:r>
            <a:r>
              <a:rPr lang="ru-RU" sz="4000" b="1" dirty="0">
                <a:solidFill>
                  <a:schemeClr val="accent2">
                    <a:lumMod val="2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366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Тестирование </a:t>
            </a:r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чат-бота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078992" y="2276856"/>
            <a:ext cx="10277856" cy="3090672"/>
          </a:xfrm>
        </p:spPr>
        <p:txBody>
          <a:bodyPr/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Сайт был протестирован по следующим критериям: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Реплики (грамотность, оформление, единство стиля);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Ссылки (визуальность,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</a:p>
          <a:p>
            <a:pPr lvl="0"/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Кнопки (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кликабельность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отображение текста).</a:t>
            </a:r>
          </a:p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В результате тестирования сайта было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выявленно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что веб-сайт грамотно оформлен и все ссылки и кнопки </a:t>
            </a:r>
            <a:r>
              <a:rPr lang="ru-RU" dirty="0" err="1">
                <a:latin typeface="Calibri" panose="020F0502020204030204" pitchFamily="34" charset="0"/>
                <a:cs typeface="Calibri" panose="020F0502020204030204" pitchFamily="34" charset="0"/>
              </a:rPr>
              <a:t>кликабельны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A0D7AA-8A21-B977-56ED-94406F29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1832508"/>
          </a:xfrm>
          <a:noFill/>
        </p:spPr>
        <p:txBody>
          <a:bodyPr anchor="b">
            <a:noAutofit/>
          </a:bodyPr>
          <a:lstStyle/>
          <a:p>
            <a:pPr algn="ctr"/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Вывод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0A6B8-78EB-52CA-3D46-A46FC880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856" y="2821788"/>
            <a:ext cx="9912096" cy="2743200"/>
          </a:xfrm>
          <a:noFill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z="2000" dirty="0">
                <a:latin typeface="Calibri" panose="020F0502020204030204" pitchFamily="34" charset="0"/>
                <a:cs typeface="Calibri" panose="020F0502020204030204" pitchFamily="34" charset="0"/>
              </a:rPr>
              <a:t>В конечном итоге, был разработан веб-сайт, который станет надежным инструментом для пользователей, стремящихся узнать больше о звездах и их эволюции. Этот ресурс предлагает множество функций, которые делают процесс обучения удобным и доступным.</a:t>
            </a:r>
            <a:endParaRPr lang="en-US" sz="20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61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44" y="345065"/>
            <a:ext cx="3913632" cy="2109376"/>
          </a:xfrm>
          <a:noFill/>
        </p:spPr>
        <p:txBody>
          <a:bodyPr anchor="ctr">
            <a:noAutofit/>
          </a:bodyPr>
          <a:lstStyle/>
          <a:p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Актуальность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779" y="1965960"/>
            <a:ext cx="9601199" cy="3231682"/>
          </a:xfrm>
          <a:noFill/>
        </p:spPr>
        <p:txBody>
          <a:bodyPr>
            <a:noAutofit/>
          </a:bodyPr>
          <a:lstStyle/>
          <a:p>
            <a:r>
              <a:rPr lang="ru-RU" b="1" dirty="0"/>
              <a:t>Актуальность</a:t>
            </a:r>
            <a:r>
              <a:rPr lang="ru-RU" dirty="0"/>
              <a:t> проекта состоим в том, что он предоставляет пользователям быстрый доступ к обширной информации о эволюции звезд. Это включает в себя изучение процессов их зарождения, развития и смерти. Проект также решает проблему недостаточной осведомленности о стадиях эволюции звезд и их влияния на космическое пространство, что делает его важным ресурсом для любых пользователей.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0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850392"/>
            <a:ext cx="3913632" cy="4800600"/>
          </a:xfrm>
          <a:noFill/>
        </p:spPr>
        <p:txBody>
          <a:bodyPr anchor="ctr">
            <a:noAutofit/>
          </a:bodyPr>
          <a:lstStyle/>
          <a:p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ЦЕЛЬ ПРОЕКТА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3" y="1965960"/>
            <a:ext cx="6444595" cy="3231682"/>
          </a:xfrm>
          <a:noFill/>
        </p:spPr>
        <p:txBody>
          <a:bodyPr>
            <a:noAutofit/>
          </a:bodyPr>
          <a:lstStyle/>
          <a:p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Целью данного проекта является создание интерактивного веб-сайта, который будет служить ценным ресурсом для всех, кто заинтересован в изучении космоса и эволюции звезд.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A7FF5-11CA-8F71-5951-B1099396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81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9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 anchor="b">
            <a:noAutofit/>
          </a:bodyPr>
          <a:lstStyle/>
          <a:p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ЗАДАЧИ ПРОЕКТА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304" y="2313432"/>
            <a:ext cx="6327648" cy="3218688"/>
          </a:xfrm>
          <a:noFill/>
        </p:spPr>
        <p:txBody>
          <a:bodyPr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Найти сервис, подходящий для создания и оформления веб-сайта.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Прописать все возможные команды для использования веб-сайта.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Проверить работоспособность веб-сайта при различных характеристиках устройств.</a:t>
            </a:r>
          </a:p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7B9109-9E17-1A7A-3A9A-0F1C07BF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01303"/>
          </a:xfrm>
          <a:noFill/>
        </p:spPr>
        <p:txBody>
          <a:bodyPr>
            <a:noAutofit/>
          </a:bodyPr>
          <a:lstStyle/>
          <a:p>
            <a:pPr algn="ctr"/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 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46" y="1287663"/>
            <a:ext cx="6327648" cy="171824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Шаг </a:t>
            </a:r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1.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Для начала нам нужно найти сервис для создания веб-сайта. В нашем случае мы воспользуемся приложением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Notepad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++.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HTML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 для создания основы сайта.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93736AF-0027-E734-82A8-010D7129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Рисунок 4" descr="C:\Проекты\Без имени-1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990" y="2538663"/>
            <a:ext cx="7050506" cy="41386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bg2"/>
            </a:gs>
            <a:gs pos="59000">
              <a:schemeClr val="tx2">
                <a:lumMod val="90000"/>
                <a:alpha val="65163"/>
              </a:schemeClr>
            </a:gs>
          </a:gsLst>
          <a:lin ang="16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1655064"/>
          </a:xfrm>
          <a:noFill/>
        </p:spPr>
        <p:txBody>
          <a:bodyPr>
            <a:noAutofit/>
          </a:bodyPr>
          <a:lstStyle/>
          <a:p>
            <a:pPr algn="ctr"/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 </a:t>
            </a:r>
            <a:r>
              <a:rPr lang="ru-RU" dirty="0">
                <a:solidFill>
                  <a:schemeClr val="accent3">
                    <a:lumMod val="25000"/>
                  </a:schemeClr>
                </a:solidFill>
              </a:rPr>
              <a:t/>
            </a:r>
            <a:br>
              <a:rPr lang="ru-RU" dirty="0">
                <a:solidFill>
                  <a:schemeClr val="accent3">
                    <a:lumMod val="25000"/>
                  </a:schemeClr>
                </a:solidFill>
              </a:rPr>
            </a:b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873" y="1604469"/>
            <a:ext cx="4931022" cy="236595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Шаг 2.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Теперь в этом же приложении пропишем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-код для красивого оформления веб-сайта. Для этого открываем новый файл,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код.</a:t>
            </a: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F61F934-8535-E086-C153-D48E49B9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75912" y="6563001"/>
            <a:ext cx="2743200" cy="228600"/>
          </a:xfrm>
        </p:spPr>
        <p:txBody>
          <a:bodyPr/>
          <a:lstStyle/>
          <a:p>
            <a:fld id="{CBD12358-51D2-46B3-9BDE-DF29528B945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Объект 5" descr="C:\Проекты\Без имени-2.png"/>
          <p:cNvPicPr>
            <a:picLocks noGrp="1"/>
          </p:cNvPicPr>
          <p:nvPr>
            <p:ph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803358"/>
            <a:ext cx="6928620" cy="37596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885524"/>
          </a:xfrm>
        </p:spPr>
        <p:txBody>
          <a:bodyPr>
            <a:normAutofit/>
          </a:bodyPr>
          <a:lstStyle/>
          <a:p>
            <a:pPr algn="ctr"/>
            <a:r>
              <a:rPr lang="ru-RU" sz="4000" dirty="0">
                <a:solidFill>
                  <a:schemeClr val="accent3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Этапы разработки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Подзаголовок 6"/>
          <p:cNvSpPr>
            <a:spLocks noGrp="1"/>
          </p:cNvSpPr>
          <p:nvPr>
            <p:ph idx="1"/>
          </p:nvPr>
        </p:nvSpPr>
        <p:spPr>
          <a:xfrm>
            <a:off x="182400" y="1251284"/>
            <a:ext cx="6327648" cy="3218688"/>
          </a:xfrm>
        </p:spPr>
        <p:txBody>
          <a:bodyPr/>
          <a:lstStyle/>
          <a:p>
            <a:r>
              <a:rPr lang="ru-RU" b="1" dirty="0">
                <a:latin typeface="Calibri" panose="020F0502020204030204" pitchFamily="34" charset="0"/>
                <a:cs typeface="Calibri" panose="020F0502020204030204" pitchFamily="34" charset="0"/>
              </a:rPr>
              <a:t>Шаг 3.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 После того, как мы прописали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HTML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и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CSS 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коды, начнем прописывать код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, чтобы сайт мог функционировать. Для этого создаем новый файл, выбираем синтаксис «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ru-RU" dirty="0">
                <a:latin typeface="Calibri" panose="020F0502020204030204" pitchFamily="34" charset="0"/>
                <a:cs typeface="Calibri" panose="020F0502020204030204" pitchFamily="34" charset="0"/>
              </a:rPr>
              <a:t>» и начинаем прописывать код</a:t>
            </a:r>
          </a:p>
          <a:p>
            <a:endParaRPr lang="ru-RU" dirty="0"/>
          </a:p>
        </p:txBody>
      </p:sp>
      <p:pic>
        <p:nvPicPr>
          <p:cNvPr id="9" name="Рисунок 8" descr="C:\Проекты\Без имени-3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611" y="3164305"/>
            <a:ext cx="6701622" cy="35854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8992" y="365760"/>
            <a:ext cx="10277856" cy="729114"/>
          </a:xfrm>
        </p:spPr>
        <p:txBody>
          <a:bodyPr>
            <a:normAutofit/>
          </a:bodyPr>
          <a:lstStyle/>
          <a:p>
            <a:pPr algn="ctr"/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Примеры работы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21" y="3457851"/>
            <a:ext cx="5901192" cy="321945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Рисунок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44" y="1396849"/>
            <a:ext cx="5911730" cy="34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3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000" dirty="0">
                <a:latin typeface="Calibri" panose="020F0502020204030204" pitchFamily="34" charset="0"/>
                <a:cs typeface="Calibri" panose="020F0502020204030204" pitchFamily="34" charset="0"/>
              </a:rPr>
              <a:t>Сравнение с аналогами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4536467"/>
              </p:ext>
            </p:extLst>
          </p:nvPr>
        </p:nvGraphicFramePr>
        <p:xfrm>
          <a:off x="806116" y="2020824"/>
          <a:ext cx="10550731" cy="2983992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375777">
                  <a:extLst>
                    <a:ext uri="{9D8B030D-6E8A-4147-A177-3AD203B41FA5}">
                      <a16:colId xmlns:a16="http://schemas.microsoft.com/office/drawing/2014/main" val="468905003"/>
                    </a:ext>
                  </a:extLst>
                </a:gridCol>
                <a:gridCol w="2462349">
                  <a:extLst>
                    <a:ext uri="{9D8B030D-6E8A-4147-A177-3AD203B41FA5}">
                      <a16:colId xmlns:a16="http://schemas.microsoft.com/office/drawing/2014/main" val="4092183174"/>
                    </a:ext>
                  </a:extLst>
                </a:gridCol>
                <a:gridCol w="2573028">
                  <a:extLst>
                    <a:ext uri="{9D8B030D-6E8A-4147-A177-3AD203B41FA5}">
                      <a16:colId xmlns:a16="http://schemas.microsoft.com/office/drawing/2014/main" val="1430287004"/>
                    </a:ext>
                  </a:extLst>
                </a:gridCol>
                <a:gridCol w="3139577">
                  <a:extLst>
                    <a:ext uri="{9D8B030D-6E8A-4147-A177-3AD203B41FA5}">
                      <a16:colId xmlns:a16="http://schemas.microsoft.com/office/drawing/2014/main" val="2105090505"/>
                    </a:ext>
                  </a:extLst>
                </a:gridCol>
              </a:tblGrid>
              <a:tr h="259270"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Название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Функции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Плюсы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Минусы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6713768"/>
                  </a:ext>
                </a:extLst>
              </a:tr>
              <a:tr h="2592695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https://spacegid.com/media/star/index.html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Отображает зависимость времени от температуры и яркости звезды (относительно Солнца)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Наличие плавной анимации</a:t>
                      </a:r>
                      <a:endParaRPr lang="ru-RU" sz="20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Содержит графики, непонятные обычным пользователям</a:t>
                      </a:r>
                    </a:p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Некорректное отображение текста</a:t>
                      </a:r>
                    </a:p>
                    <a:p>
                      <a:pPr marL="342900" lvl="0" indent="-342900">
                        <a:lnSpc>
                          <a:spcPct val="11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Незамысловатый дизайн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1908310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06115" y="5025998"/>
            <a:ext cx="10550731" cy="750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800"/>
              </a:spcAft>
            </a:pPr>
            <a:r>
              <a:rPr lang="ru-RU" sz="20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Вывод: существует сайт с похожим функционалом, но он может быть непонятным для обычного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33808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Blue spheres">
      <a:dk1>
        <a:srgbClr val="000000"/>
      </a:dk1>
      <a:lt1>
        <a:srgbClr val="FFFFFF"/>
      </a:lt1>
      <a:dk2>
        <a:srgbClr val="E3E7ED"/>
      </a:dk2>
      <a:lt2>
        <a:srgbClr val="E8E8E8"/>
      </a:lt2>
      <a:accent1>
        <a:srgbClr val="7673F7"/>
      </a:accent1>
      <a:accent2>
        <a:srgbClr val="B8C2FD"/>
      </a:accent2>
      <a:accent3>
        <a:srgbClr val="DFE3FC"/>
      </a:accent3>
      <a:accent4>
        <a:srgbClr val="55B3FD"/>
      </a:accent4>
      <a:accent5>
        <a:srgbClr val="99F7F7"/>
      </a:accent5>
      <a:accent6>
        <a:srgbClr val="FEE43F"/>
      </a:accent6>
      <a:hlink>
        <a:srgbClr val="467886"/>
      </a:hlink>
      <a:folHlink>
        <a:srgbClr val="96607D"/>
      </a:folHlink>
    </a:clrScheme>
    <a:fontScheme name="Custom 23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076243_win32_CP_V3" id="{81AB0711-29F9-49D0-8A73-16AF25FD4C08}" vid="{D5AD44AB-53B9-4654-A4F8-1821A28F2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F7D870-58E6-48A2-A932-190ED7A8A1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purl.org/dc/terms/"/>
    <ds:schemaRef ds:uri="http://schemas.microsoft.com/sharepoint/v3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22716</TotalTime>
  <Words>656</Words>
  <Application>Microsoft Office PowerPoint</Application>
  <PresentationFormat>Широкоэкранный</PresentationFormat>
  <Paragraphs>119</Paragraphs>
  <Slides>16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Times New Roman</vt:lpstr>
      <vt:lpstr>Custom</vt:lpstr>
      <vt:lpstr>Визуализатор звездной эволюции.  Федеральное государственное бюджетное образовательное учреждение высшего образования «Московский государственный технический университет имени Н.Э. Баумана (национальный исследовательский университет) </vt:lpstr>
      <vt:lpstr>Актуальность</vt:lpstr>
      <vt:lpstr>ЦЕЛЬ ПРОЕКТА</vt:lpstr>
      <vt:lpstr>ЗАДАЧИ ПРОЕКТА</vt:lpstr>
      <vt:lpstr>Этапы разработки </vt:lpstr>
      <vt:lpstr>Этапы разработки  </vt:lpstr>
      <vt:lpstr>Этапы разработки</vt:lpstr>
      <vt:lpstr>Примеры работы</vt:lpstr>
      <vt:lpstr>Сравнение с аналогами </vt:lpstr>
      <vt:lpstr>Технические характеристики </vt:lpstr>
      <vt:lpstr>Тестирование чат-бота</vt:lpstr>
      <vt:lpstr>Презентация PowerPoint</vt:lpstr>
      <vt:lpstr>Презентация PowerPoint</vt:lpstr>
      <vt:lpstr>Презентация PowerPoint</vt:lpstr>
      <vt:lpstr>Тестирование чат-бота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ADmin</cp:lastModifiedBy>
  <cp:revision>18</cp:revision>
  <dcterms:created xsi:type="dcterms:W3CDTF">2023-08-29T05:38:01Z</dcterms:created>
  <dcterms:modified xsi:type="dcterms:W3CDTF">2024-12-24T15:15:42Z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